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0"/>
  </p:notesMasterIdLst>
  <p:sldIdLst>
    <p:sldId id="256" r:id="rId2"/>
    <p:sldId id="299" r:id="rId3"/>
    <p:sldId id="383" r:id="rId4"/>
    <p:sldId id="359" r:id="rId5"/>
    <p:sldId id="372" r:id="rId6"/>
    <p:sldId id="379" r:id="rId7"/>
    <p:sldId id="382" r:id="rId8"/>
    <p:sldId id="362" r:id="rId9"/>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FFFFFF"/>
    <a:srgbClr val="000000"/>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p:restoredTop sz="77143"/>
  </p:normalViewPr>
  <p:slideViewPr>
    <p:cSldViewPr snapToGrid="0">
      <p:cViewPr varScale="1">
        <p:scale>
          <a:sx n="104" d="100"/>
          <a:sy n="104" d="100"/>
        </p:scale>
        <p:origin x="208" y="600"/>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1272" y="-211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394582" y="4459525"/>
            <a:ext cx="6313311" cy="4780299"/>
          </a:xfrm>
          <a:prstGeom prst="rect">
            <a:avLst/>
          </a:prstGeom>
        </p:spPr>
        <p:txBody>
          <a:bodyPr spcFirstLastPara="1" wrap="square" lIns="94213" tIns="94213" rIns="94213" bIns="94213" anchor="t" anchorCtr="0">
            <a:noAutofit/>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(script available in resource folder).  If this is not the first time briefly review the purpose of the Leadership Academy.</a:t>
            </a:r>
          </a:p>
          <a:p>
            <a:pPr marL="163592"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 Facilitator:</a:t>
            </a:r>
          </a:p>
          <a:p>
            <a:pPr marL="163592" indent="0">
              <a:buNone/>
            </a:pPr>
            <a:r>
              <a:rPr lang="en-US" dirty="0">
                <a:latin typeface="Times New Roman" panose="02020603050405020304" pitchFamily="18" charset="0"/>
                <a:cs typeface="Times New Roman" panose="02020603050405020304" pitchFamily="18" charset="0"/>
              </a:rPr>
              <a:t>The purpose of part II is to go more deeply into the philosophies and values of our district. We examine how to apply the philosophy. We generally use local resources and interviews from past and present leaders. </a:t>
            </a:r>
          </a:p>
          <a:p>
            <a:pPr marL="163592"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3</a:t>
            </a:fld>
            <a:endParaRPr lang="en-US" dirty="0"/>
          </a:p>
        </p:txBody>
      </p:sp>
    </p:spTree>
    <p:extLst>
      <p:ext uri="{BB962C8B-B14F-4D97-AF65-F5344CB8AC3E}">
        <p14:creationId xmlns:p14="http://schemas.microsoft.com/office/powerpoint/2010/main" val="74499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163592" indent="0">
              <a:buNone/>
            </a:pPr>
            <a:r>
              <a:rPr lang="en-US" dirty="0">
                <a:latin typeface="Times New Roman" panose="02020603050405020304" pitchFamily="18" charset="0"/>
                <a:cs typeface="Times New Roman" panose="02020603050405020304" pitchFamily="18" charset="0"/>
              </a:rPr>
              <a:t>Script Tiers I, II, III</a:t>
            </a:r>
          </a:p>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One of our foundational values is that we are the stewards of our communities’ resources. Three defining moments in our district are displayed on the screen. To understand the significance of these moments please read page 8, </a:t>
            </a:r>
            <a:r>
              <a:rPr lang="en-US" i="1" dirty="0">
                <a:latin typeface="Times New Roman" panose="02020603050405020304" pitchFamily="18" charset="0"/>
                <a:cs typeface="Times New Roman" panose="02020603050405020304" pitchFamily="18" charset="0"/>
              </a:rPr>
              <a:t>Together We Stand </a:t>
            </a:r>
            <a:r>
              <a:rPr lang="en-US" dirty="0">
                <a:latin typeface="Times New Roman" panose="02020603050405020304" pitchFamily="18" charset="0"/>
                <a:cs typeface="Times New Roman" panose="02020603050405020304" pitchFamily="18" charset="0"/>
              </a:rPr>
              <a:t>from the book </a:t>
            </a:r>
            <a:r>
              <a:rPr lang="en-US" i="1" u="sng" dirty="0">
                <a:latin typeface="Times New Roman" panose="02020603050405020304" pitchFamily="18" charset="0"/>
                <a:cs typeface="Times New Roman" panose="02020603050405020304" pitchFamily="18" charset="0"/>
              </a:rPr>
              <a:t>50 Unified Years </a:t>
            </a:r>
            <a:r>
              <a:rPr lang="en-US" dirty="0">
                <a:latin typeface="Times New Roman" panose="02020603050405020304" pitchFamily="18" charset="0"/>
                <a:cs typeface="Times New Roman" panose="02020603050405020304" pitchFamily="18" charset="0"/>
              </a:rPr>
              <a:t>and the summary of California Property Tax (available in resource folder).</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Discussion Points:</a:t>
            </a:r>
          </a:p>
          <a:p>
            <a:pPr marL="163592" indent="0">
              <a:buNone/>
            </a:pPr>
            <a:r>
              <a:rPr lang="en-US" dirty="0">
                <a:latin typeface="Times New Roman" panose="02020603050405020304" pitchFamily="18" charset="0"/>
                <a:cs typeface="Times New Roman" panose="02020603050405020304" pitchFamily="18" charset="0"/>
              </a:rPr>
              <a:t>Turn to a neighbor and discuss one or more of the following questions (facilitator choice).</a:t>
            </a:r>
          </a:p>
          <a:p>
            <a:pPr marL="163592" indent="0">
              <a:buNone/>
            </a:pPr>
            <a:r>
              <a:rPr lang="en-US" dirty="0">
                <a:latin typeface="Times New Roman" panose="02020603050405020304" pitchFamily="18" charset="0"/>
                <a:cs typeface="Times New Roman" panose="02020603050405020304" pitchFamily="18" charset="0"/>
              </a:rPr>
              <a:t>101 – </a:t>
            </a:r>
            <a:r>
              <a:rPr lang="en-US" dirty="0">
                <a:effectLst/>
                <a:latin typeface="Times New Roman" panose="02020603050405020304" pitchFamily="18" charset="0"/>
                <a:cs typeface="Times New Roman" panose="02020603050405020304" pitchFamily="18" charset="0"/>
              </a:rPr>
              <a:t>What does the saying “together we stand” mean in CUSD? Provide examples of what that looks like in CUSD.</a:t>
            </a:r>
          </a:p>
          <a:p>
            <a:pPr marL="163592" indent="0">
              <a:buNone/>
            </a:pPr>
            <a:r>
              <a:rPr lang="en-US" dirty="0">
                <a:effectLst/>
                <a:latin typeface="Times New Roman" panose="02020603050405020304" pitchFamily="18" charset="0"/>
                <a:cs typeface="Times New Roman" panose="02020603050405020304" pitchFamily="18" charset="0"/>
              </a:rPr>
              <a:t>201 – How did the passage of Proposition 13 impact school districts?</a:t>
            </a:r>
          </a:p>
          <a:p>
            <a:pPr marL="163592" indent="0">
              <a:buNone/>
            </a:pPr>
            <a:r>
              <a:rPr lang="en-US" dirty="0">
                <a:effectLst/>
                <a:latin typeface="Times New Roman" panose="02020603050405020304" pitchFamily="18" charset="0"/>
                <a:cs typeface="Times New Roman" panose="02020603050405020304" pitchFamily="18" charset="0"/>
              </a:rPr>
              <a:t>301 – Define the word stewards. What are the “community resources” for which we are responsible? Provide examples.</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After everyone has finished ask for volunteers to share their answers with the group.</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4</a:t>
            </a:fld>
            <a:endParaRPr lang="en-US" dirty="0"/>
          </a:p>
        </p:txBody>
      </p:sp>
    </p:spTree>
    <p:extLst>
      <p:ext uri="{BB962C8B-B14F-4D97-AF65-F5344CB8AC3E}">
        <p14:creationId xmlns:p14="http://schemas.microsoft.com/office/powerpoint/2010/main" val="1192603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None/>
            </a:pPr>
            <a:r>
              <a:rPr lang="en-US" dirty="0">
                <a:latin typeface="Times New Roman" panose="02020603050405020304" pitchFamily="18" charset="0"/>
                <a:cs typeface="Times New Roman" panose="02020603050405020304" pitchFamily="18" charset="0"/>
              </a:rPr>
              <a:t>Script: Tiers I, II,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One of our core values is that our schools are open to the community. On any given day you can see our schools being used by different groups of students and nonstudents. Our co-curricular programs alone use schools beyond school hours. To better understand the purpose of co-curricular programs read pages 71-75 in in the book </a:t>
            </a:r>
            <a:r>
              <a:rPr lang="en-US" i="1" u="sng" dirty="0">
                <a:latin typeface="Times New Roman" panose="02020603050405020304" pitchFamily="18" charset="0"/>
                <a:cs typeface="Times New Roman" panose="02020603050405020304" pitchFamily="18" charset="0"/>
              </a:rPr>
              <a:t>Historical Overview of Clovis Unified School District </a:t>
            </a:r>
            <a:r>
              <a:rPr lang="en-US" dirty="0">
                <a:latin typeface="Times New Roman" panose="02020603050405020304" pitchFamily="18" charset="0"/>
                <a:cs typeface="Times New Roman" panose="02020603050405020304" pitchFamily="18" charset="0"/>
              </a:rPr>
              <a:t>(available in resource folder).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a:t>
            </a:r>
          </a:p>
          <a:p>
            <a:pPr marL="0" indent="0">
              <a:buNone/>
            </a:pPr>
            <a:r>
              <a:rPr lang="en-US" dirty="0">
                <a:latin typeface="Times New Roman" panose="02020603050405020304" pitchFamily="18" charset="0"/>
                <a:cs typeface="Times New Roman" panose="02020603050405020304" pitchFamily="18" charset="0"/>
              </a:rPr>
              <a:t>Ask participants to form small groups (size is facilitator’s choice). Each group will discuss one or more of the following:</a:t>
            </a:r>
          </a:p>
          <a:p>
            <a:pPr marL="0" indent="0">
              <a:buNone/>
            </a:pPr>
            <a:r>
              <a:rPr lang="en-US" dirty="0">
                <a:latin typeface="Times New Roman" panose="02020603050405020304" pitchFamily="18" charset="0"/>
                <a:cs typeface="Times New Roman" panose="02020603050405020304" pitchFamily="18" charset="0"/>
              </a:rPr>
              <a:t>101 – Identify 5 co-curricular programs offered in CUSD. Choose one and discuss the positive attributes of the program.</a:t>
            </a:r>
          </a:p>
          <a:p>
            <a:pPr marL="0" indent="0">
              <a:buNone/>
            </a:pPr>
            <a:r>
              <a:rPr lang="en-US" dirty="0">
                <a:latin typeface="Times New Roman" panose="02020603050405020304" pitchFamily="18" charset="0"/>
                <a:cs typeface="Times New Roman" panose="02020603050405020304" pitchFamily="18" charset="0"/>
              </a:rPr>
              <a:t>201 –</a:t>
            </a:r>
            <a:r>
              <a:rPr lang="en-US" dirty="0">
                <a:effectLst/>
                <a:latin typeface="Times New Roman" panose="02020603050405020304" pitchFamily="18" charset="0"/>
                <a:cs typeface="Times New Roman" panose="02020603050405020304" pitchFamily="18" charset="0"/>
              </a:rPr>
              <a:t>.What characteristics does the co-curricular program develop? Provide examples.</a:t>
            </a:r>
          </a:p>
          <a:p>
            <a:pPr marL="0" indent="0">
              <a:buNone/>
            </a:pPr>
            <a:r>
              <a:rPr lang="en-US" dirty="0">
                <a:effectLst/>
                <a:latin typeface="Times New Roman" panose="02020603050405020304" pitchFamily="18" charset="0"/>
                <a:cs typeface="Times New Roman" panose="02020603050405020304" pitchFamily="18" charset="0"/>
              </a:rPr>
              <a:t>301 – Teachers are often concerned when students leave class to participate in a co-curricular program. Do you believe the advantages of participation in these programs outweigh the concerns?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After everyone has finished ask for volunteers to share their answers with the group.</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5</a:t>
            </a:fld>
            <a:endParaRPr lang="en-US" dirty="0"/>
          </a:p>
        </p:txBody>
      </p:sp>
    </p:spTree>
    <p:extLst>
      <p:ext uri="{BB962C8B-B14F-4D97-AF65-F5344CB8AC3E}">
        <p14:creationId xmlns:p14="http://schemas.microsoft.com/office/powerpoint/2010/main" val="3007734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163592" indent="0">
              <a:buNone/>
            </a:pPr>
            <a:r>
              <a:rPr lang="en-US" dirty="0">
                <a:latin typeface="Times New Roman" panose="02020603050405020304" pitchFamily="18" charset="0"/>
                <a:cs typeface="Times New Roman" panose="02020603050405020304" pitchFamily="18" charset="0"/>
              </a:rPr>
              <a:t>Script Tiers I, II, III</a:t>
            </a:r>
          </a:p>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Another of our core values is that leaders make decisions that include perspectives from parents, students, staff and community.. To better understand the purpose of shared decision making read pages </a:t>
            </a:r>
            <a:r>
              <a:rPr lang="en-US" i="1" dirty="0">
                <a:latin typeface="Times New Roman" panose="02020603050405020304" pitchFamily="18" charset="0"/>
                <a:cs typeface="Times New Roman" panose="02020603050405020304" pitchFamily="18" charset="0"/>
              </a:rPr>
              <a:t>Role of the Parent </a:t>
            </a:r>
            <a:r>
              <a:rPr lang="en-US" dirty="0">
                <a:latin typeface="Times New Roman" panose="02020603050405020304" pitchFamily="18" charset="0"/>
                <a:cs typeface="Times New Roman" panose="02020603050405020304" pitchFamily="18" charset="0"/>
              </a:rPr>
              <a:t>beginning on page 32 in the book </a:t>
            </a:r>
            <a:r>
              <a:rPr lang="en-US" i="1" u="sng" dirty="0">
                <a:latin typeface="Times New Roman" panose="02020603050405020304" pitchFamily="18" charset="0"/>
                <a:cs typeface="Times New Roman" panose="02020603050405020304" pitchFamily="18" charset="0"/>
              </a:rPr>
              <a:t>Historical Overview of Clovis Unified School District </a:t>
            </a:r>
            <a:r>
              <a:rPr lang="en-US" i="1" dirty="0">
                <a:latin typeface="Times New Roman" panose="02020603050405020304" pitchFamily="18" charset="0"/>
                <a:cs typeface="Times New Roman" panose="02020603050405020304" pitchFamily="18" charset="0"/>
              </a:rPr>
              <a:t>(available in resource folder).</a:t>
            </a:r>
            <a:r>
              <a:rPr lang="en-US" dirty="0">
                <a:latin typeface="Times New Roman" panose="02020603050405020304" pitchFamily="18" charset="0"/>
                <a:cs typeface="Times New Roman" panose="02020603050405020304" pitchFamily="18" charset="0"/>
              </a:rPr>
              <a:t> </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Dr. Kaiser used this quote to explain attributes that all educational leaders should have in place. Remember everyone is a leader. If you could choose only one attribute from those in this quote to posses, which would it be and why. Turn to a neighbor and share the attribute and explain why. Facilitator should model. For example: I would choose the attribute of caring more than others think is wise. I believe that if you care enough about others that in turn you can accomplish a great deal. Ask for a show of hands for each attribute and allow one person to share why they chose that attribute.</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Discussion Points:</a:t>
            </a:r>
          </a:p>
          <a:p>
            <a:pPr marL="163592" indent="0">
              <a:buNone/>
            </a:pPr>
            <a:r>
              <a:rPr lang="en-US" dirty="0">
                <a:latin typeface="Times New Roman" panose="02020603050405020304" pitchFamily="18" charset="0"/>
                <a:cs typeface="Times New Roman" panose="02020603050405020304" pitchFamily="18" charset="0"/>
              </a:rPr>
              <a:t>In small groups (facilitator may choose size) discuss the following:</a:t>
            </a:r>
          </a:p>
          <a:p>
            <a:pPr marL="163592" indent="0">
              <a:buNone/>
            </a:pPr>
            <a:r>
              <a:rPr lang="en-US" dirty="0">
                <a:latin typeface="Times New Roman" panose="02020603050405020304" pitchFamily="18" charset="0"/>
                <a:cs typeface="Times New Roman" panose="02020603050405020304" pitchFamily="18" charset="0"/>
              </a:rPr>
              <a:t>101 – According to the </a:t>
            </a:r>
            <a:r>
              <a:rPr lang="en-US" i="1" u="sng" dirty="0">
                <a:latin typeface="Times New Roman" panose="02020603050405020304" pitchFamily="18" charset="0"/>
                <a:cs typeface="Times New Roman" panose="02020603050405020304" pitchFamily="18" charset="0"/>
              </a:rPr>
              <a:t>Historical Overview of Clovis Unified School District </a:t>
            </a:r>
            <a:r>
              <a:rPr lang="en-US" i="0" dirty="0">
                <a:latin typeface="Times New Roman" panose="02020603050405020304" pitchFamily="18" charset="0"/>
                <a:cs typeface="Times New Roman" panose="02020603050405020304" pitchFamily="18" charset="0"/>
              </a:rPr>
              <a:t>why is parent involvement a cornerstone to success of an educational program? </a:t>
            </a:r>
          </a:p>
          <a:p>
            <a:pPr marL="163592" indent="0">
              <a:buNone/>
            </a:pPr>
            <a:r>
              <a:rPr lang="en-US" dirty="0">
                <a:latin typeface="Times New Roman" panose="02020603050405020304" pitchFamily="18" charset="0"/>
                <a:cs typeface="Times New Roman" panose="02020603050405020304" pitchFamily="18" charset="0"/>
              </a:rPr>
              <a:t>201 –</a:t>
            </a:r>
            <a:r>
              <a:rPr lang="en-US" dirty="0">
                <a:effectLst/>
                <a:latin typeface="Times New Roman" panose="02020603050405020304" pitchFamily="18" charset="0"/>
                <a:cs typeface="Times New Roman" panose="02020603050405020304" pitchFamily="18" charset="0"/>
              </a:rPr>
              <a:t>.What does the acronym SART stand for? Explain why the SART committee was established and why. Give specific examples.</a:t>
            </a:r>
          </a:p>
          <a:p>
            <a:pPr marL="163592" indent="0">
              <a:buNone/>
            </a:pPr>
            <a:r>
              <a:rPr lang="en-US" dirty="0">
                <a:effectLst/>
                <a:latin typeface="Times New Roman" panose="02020603050405020304" pitchFamily="18" charset="0"/>
                <a:cs typeface="Times New Roman" panose="02020603050405020304" pitchFamily="18" charset="0"/>
              </a:rPr>
              <a:t>301 – Is the SART process still valuable? Explain why or why not. How do you ensure diverse parent participation?</a:t>
            </a:r>
          </a:p>
          <a:p>
            <a:pPr marL="163592" indent="0">
              <a:buNone/>
            </a:pPr>
            <a:endParaRPr lang="en-US" dirty="0">
              <a:latin typeface="Times New Roman" panose="02020603050405020304" pitchFamily="18" charset="0"/>
              <a:cs typeface="Times New Roman" panose="02020603050405020304" pitchFamily="18" charset="0"/>
            </a:endParaRPr>
          </a:p>
          <a:p>
            <a:pPr marL="163592" indent="0">
              <a:buNone/>
            </a:pPr>
            <a:r>
              <a:rPr lang="en-US" dirty="0">
                <a:latin typeface="Times New Roman" panose="02020603050405020304" pitchFamily="18" charset="0"/>
                <a:cs typeface="Times New Roman" panose="02020603050405020304" pitchFamily="18" charset="0"/>
              </a:rPr>
              <a:t>After everyone has finished ask for volunteers to share their answers with the group.</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6</a:t>
            </a:fld>
            <a:endParaRPr lang="en-US" dirty="0"/>
          </a:p>
        </p:txBody>
      </p:sp>
    </p:spTree>
    <p:extLst>
      <p:ext uri="{BB962C8B-B14F-4D97-AF65-F5344CB8AC3E}">
        <p14:creationId xmlns:p14="http://schemas.microsoft.com/office/powerpoint/2010/main" val="92643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Depending on your time allocation and the audience you have several options.</a:t>
            </a:r>
          </a:p>
          <a:p>
            <a:pPr marL="163592"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a:t>
            </a:r>
          </a:p>
          <a:p>
            <a:pPr marL="163592"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7</a:t>
            </a:fld>
            <a:endParaRPr lang="en-US" dirty="0"/>
          </a:p>
        </p:txBody>
      </p:sp>
    </p:spTree>
    <p:extLst>
      <p:ext uri="{BB962C8B-B14F-4D97-AF65-F5344CB8AC3E}">
        <p14:creationId xmlns:p14="http://schemas.microsoft.com/office/powerpoint/2010/main" val="482864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177578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1/16/24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Education is a Partnership Between the School and the Community</a:t>
            </a:r>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Part II</a:t>
            </a:r>
          </a:p>
        </p:txBody>
      </p:sp>
    </p:spTree>
    <p:extLst>
      <p:ext uri="{BB962C8B-B14F-4D97-AF65-F5344CB8AC3E}">
        <p14:creationId xmlns:p14="http://schemas.microsoft.com/office/powerpoint/2010/main" val="274194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628650" y="376238"/>
            <a:ext cx="7886700" cy="993775"/>
          </a:xfrm>
        </p:spPr>
        <p:txBody>
          <a:bodyPr>
            <a:noAutofit/>
          </a:bodyPr>
          <a:lstStyle/>
          <a:p>
            <a:br>
              <a:rPr lang="en-US" sz="2800" dirty="0"/>
            </a:br>
            <a:br>
              <a:rPr lang="en-US" sz="2800" dirty="0"/>
            </a:br>
            <a:r>
              <a:rPr lang="en-US" sz="2800" dirty="0"/>
              <a:t>We are the stewards of our community’s resources.</a:t>
            </a:r>
            <a:br>
              <a:rPr lang="en-US" sz="2800" dirty="0">
                <a:latin typeface="+mj-lt"/>
                <a:ea typeface="Calibri" panose="020F0502020204030204" pitchFamily="34" charset="0"/>
                <a:cs typeface="Times New Roman" panose="02020603050405020304" pitchFamily="18" charset="0"/>
              </a:rPr>
            </a:br>
            <a:br>
              <a:rPr lang="en-US" sz="2800" dirty="0">
                <a:latin typeface="+mj-lt"/>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28650" y="1370013"/>
            <a:ext cx="7886700" cy="3262312"/>
          </a:xfrm>
        </p:spPr>
        <p:txBody>
          <a:bodyPr>
            <a:normAutofit/>
          </a:bodyPr>
          <a:lstStyle/>
          <a:p>
            <a:pPr marL="457200" indent="-457200">
              <a:buClr>
                <a:srgbClr val="004990"/>
              </a:buClr>
              <a:buFont typeface="Arial" panose="020B0604020202020204" pitchFamily="34" charset="0"/>
              <a:buChar char="•"/>
            </a:pPr>
            <a:r>
              <a:rPr lang="en-US" sz="2800" dirty="0"/>
              <a:t>Together we stand. </a:t>
            </a:r>
          </a:p>
          <a:p>
            <a:pPr marL="457200" indent="-457200">
              <a:buClr>
                <a:srgbClr val="004990"/>
              </a:buClr>
              <a:buFont typeface="Arial" panose="020B0604020202020204" pitchFamily="34" charset="0"/>
              <a:buChar char="•"/>
            </a:pPr>
            <a:endParaRPr lang="en-US" sz="2800" dirty="0"/>
          </a:p>
          <a:p>
            <a:pPr marL="457200" indent="-457200">
              <a:buClr>
                <a:srgbClr val="004990"/>
              </a:buClr>
              <a:buFont typeface="Arial" panose="020B0604020202020204" pitchFamily="34" charset="0"/>
              <a:buChar char="•"/>
            </a:pPr>
            <a:r>
              <a:rPr lang="en-US" sz="2800" dirty="0"/>
              <a:t>Jarvis-Gann Act (Proposition 13)</a:t>
            </a:r>
          </a:p>
          <a:p>
            <a:pPr marL="457200" indent="-457200">
              <a:buClr>
                <a:srgbClr val="004990"/>
              </a:buClr>
              <a:buFont typeface="Arial" panose="020B0604020202020204" pitchFamily="34" charset="0"/>
              <a:buChar char="•"/>
            </a:pPr>
            <a:endParaRPr lang="en-US" sz="2800" dirty="0"/>
          </a:p>
          <a:p>
            <a:pPr marL="457200" indent="-457200">
              <a:buClr>
                <a:srgbClr val="004990"/>
              </a:buClr>
              <a:buFont typeface="Arial" panose="020B0604020202020204" pitchFamily="34" charset="0"/>
              <a:buChar char="•"/>
            </a:pPr>
            <a:r>
              <a:rPr lang="en-US" sz="2800" dirty="0"/>
              <a:t>Recreation, cultural and athletic funds (RCA)</a:t>
            </a:r>
            <a:endParaRPr lang="en-US" sz="2000" dirty="0"/>
          </a:p>
        </p:txBody>
      </p:sp>
    </p:spTree>
    <p:extLst>
      <p:ext uri="{BB962C8B-B14F-4D97-AF65-F5344CB8AC3E}">
        <p14:creationId xmlns:p14="http://schemas.microsoft.com/office/powerpoint/2010/main" val="4038680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Autofit/>
          </a:bodyPr>
          <a:lstStyle/>
          <a:p>
            <a:br>
              <a:rPr lang="en-US" sz="2800" dirty="0"/>
            </a:br>
            <a:r>
              <a:rPr lang="en-US" sz="2800" dirty="0"/>
              <a:t>Our schools are open to the community.</a:t>
            </a:r>
            <a:br>
              <a:rPr lang="en-US" sz="2800" dirty="0">
                <a:latin typeface="+mj-lt"/>
                <a:ea typeface="Calibri" panose="020F0502020204030204" pitchFamily="34" charset="0"/>
                <a:cs typeface="Times New Roman" panose="02020603050405020304" pitchFamily="18" charset="0"/>
              </a:rPr>
            </a:br>
            <a:br>
              <a:rPr lang="en-US" sz="2800" dirty="0">
                <a:latin typeface="+mj-lt"/>
                <a:ea typeface="Calibri" panose="020F0502020204030204" pitchFamily="34" charset="0"/>
                <a:cs typeface="Times New Roman" panose="02020603050405020304" pitchFamily="18" charset="0"/>
              </a:rPr>
            </a:br>
            <a:endParaRPr lang="en-US" sz="28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28650" y="1268413"/>
            <a:ext cx="7886700" cy="3262312"/>
          </a:xfrm>
        </p:spPr>
        <p:txBody>
          <a:bodyPr>
            <a:normAutofit/>
          </a:bodyPr>
          <a:lstStyle/>
          <a:p>
            <a:r>
              <a:rPr lang="en-US" sz="2400" dirty="0"/>
              <a:t>“…in the co-curricular we have the ability to set rules of physical conditioning, physical performance, physical behavior; whereas, in the academics, you don’t get involved in that particular aspect…when we depend on a person’s brain, we don’t depend on his</a:t>
            </a:r>
            <a:r>
              <a:rPr lang="en-US" sz="2400" b="1" dirty="0"/>
              <a:t> personality and his other characteristics; and they are so important to the future of society.”</a:t>
            </a:r>
          </a:p>
          <a:p>
            <a:pPr algn="r"/>
            <a:br>
              <a:rPr lang="en-US" dirty="0"/>
            </a:br>
            <a:r>
              <a:rPr lang="en-US" dirty="0"/>
              <a:t>Floyd B. Buchanan, Ed.D.</a:t>
            </a:r>
          </a:p>
        </p:txBody>
      </p:sp>
    </p:spTree>
    <p:extLst>
      <p:ext uri="{BB962C8B-B14F-4D97-AF65-F5344CB8AC3E}">
        <p14:creationId xmlns:p14="http://schemas.microsoft.com/office/powerpoint/2010/main" val="1875681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fontScale="90000"/>
          </a:bodyPr>
          <a:lstStyle/>
          <a:p>
            <a:br>
              <a:rPr lang="en-US" sz="2700" dirty="0"/>
            </a:br>
            <a:r>
              <a:rPr lang="en-US" sz="2700" dirty="0"/>
              <a:t>Leaders make decisions that include perspectives from parents, students, staff and community members.</a:t>
            </a:r>
            <a:br>
              <a:rPr lang="en-US" sz="2700" dirty="0">
                <a:latin typeface="+mj-lt"/>
                <a:ea typeface="Calibri" panose="020F0502020204030204" pitchFamily="34" charset="0"/>
                <a:cs typeface="Times New Roman" panose="02020603050405020304" pitchFamily="18" charset="0"/>
              </a:rPr>
            </a:br>
            <a:br>
              <a:rPr lang="en-US" sz="2700" dirty="0">
                <a:latin typeface="+mj-lt"/>
                <a:ea typeface="Calibri" panose="020F0502020204030204" pitchFamily="34" charset="0"/>
                <a:cs typeface="Times New Roman" panose="02020603050405020304" pitchFamily="18" charset="0"/>
              </a:rPr>
            </a:br>
            <a:endParaRPr lang="en-US" sz="27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28650" y="1437389"/>
            <a:ext cx="7886700" cy="3262312"/>
          </a:xfrm>
        </p:spPr>
        <p:txBody>
          <a:bodyPr>
            <a:normAutofit/>
          </a:bodyPr>
          <a:lstStyle/>
          <a:p>
            <a:r>
              <a:rPr lang="en-US" sz="2700" dirty="0"/>
              <a:t>“Excellence can be obtained if you </a:t>
            </a:r>
            <a:r>
              <a:rPr lang="en-US" sz="2700" b="1" dirty="0"/>
              <a:t>care</a:t>
            </a:r>
            <a:r>
              <a:rPr lang="en-US" sz="2700" dirty="0"/>
              <a:t> more than others think is wise; </a:t>
            </a:r>
            <a:r>
              <a:rPr lang="en-US" sz="2700" b="1" dirty="0"/>
              <a:t>risk</a:t>
            </a:r>
            <a:r>
              <a:rPr lang="en-US" sz="2700" dirty="0"/>
              <a:t> more than others think is safe; </a:t>
            </a:r>
            <a:r>
              <a:rPr lang="en-US" sz="2700" b="1" dirty="0"/>
              <a:t>dream</a:t>
            </a:r>
            <a:r>
              <a:rPr lang="en-US" sz="2700" dirty="0"/>
              <a:t> more than others think is practical; and </a:t>
            </a:r>
            <a:r>
              <a:rPr lang="en-US" sz="2700" b="1" dirty="0"/>
              <a:t>expect more </a:t>
            </a:r>
            <a:r>
              <a:rPr lang="en-US" sz="2700" dirty="0"/>
              <a:t>than others think is possible.</a:t>
            </a:r>
          </a:p>
          <a:p>
            <a:pPr algn="r"/>
            <a:endParaRPr lang="en-US" sz="1500" dirty="0"/>
          </a:p>
          <a:p>
            <a:pPr algn="r"/>
            <a:r>
              <a:rPr lang="en-US" dirty="0"/>
              <a:t>Dan Kaiser, Ed.D. and Vince Lombardi</a:t>
            </a:r>
          </a:p>
        </p:txBody>
      </p:sp>
    </p:spTree>
    <p:extLst>
      <p:ext uri="{BB962C8B-B14F-4D97-AF65-F5344CB8AC3E}">
        <p14:creationId xmlns:p14="http://schemas.microsoft.com/office/powerpoint/2010/main" val="2460548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End of Part II</a:t>
            </a:r>
          </a:p>
        </p:txBody>
      </p:sp>
    </p:spTree>
    <p:extLst>
      <p:ext uri="{BB962C8B-B14F-4D97-AF65-F5344CB8AC3E}">
        <p14:creationId xmlns:p14="http://schemas.microsoft.com/office/powerpoint/2010/main" val="54845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2239</TotalTime>
  <Words>1001</Words>
  <Application>Microsoft Macintosh PowerPoint</Application>
  <PresentationFormat>On-screen Show (16:9)</PresentationFormat>
  <Paragraphs>66</Paragraphs>
  <Slides>8</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Arial</vt:lpstr>
      <vt:lpstr>Bebas Neue</vt:lpstr>
      <vt:lpstr>Bebas Neue Regular</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Education is a Partnership Between the School and the Community</vt:lpstr>
      <vt:lpstr>Part II</vt:lpstr>
      <vt:lpstr>  We are the stewards of our community’s resources.  </vt:lpstr>
      <vt:lpstr> Our schools are open to the community.  </vt:lpstr>
      <vt:lpstr> Leaders make decisions that include perspectives from parents, students, staff and community members.  </vt:lpstr>
      <vt:lpstr>End of Part II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28</cp:revision>
  <cp:lastPrinted>2023-08-12T18:11:40Z</cp:lastPrinted>
  <dcterms:modified xsi:type="dcterms:W3CDTF">2024-01-16T23:42:04Z</dcterms:modified>
</cp:coreProperties>
</file>